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89" r:id="rId4"/>
    <p:sldId id="278" r:id="rId5"/>
    <p:sldId id="287" r:id="rId6"/>
    <p:sldId id="277" r:id="rId7"/>
    <p:sldId id="288" r:id="rId8"/>
    <p:sldId id="280" r:id="rId9"/>
    <p:sldId id="281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2" r:id="rId24"/>
    <p:sldId id="270" r:id="rId25"/>
    <p:sldId id="273" r:id="rId26"/>
    <p:sldId id="271" r:id="rId27"/>
    <p:sldId id="275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BDA2E-1BBF-40D8-836D-ACE013741E3B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9EB75-2C35-433C-B8C1-526250EBB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mmar-monster.com/glossary/predicate.htm" TargetMode="External"/><Relationship Id="rId2" Type="http://schemas.openxmlformats.org/officeDocument/2006/relationships/hyperlink" Target="https://www.grammar-monster.com/glossary/sentences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grammar.net/english-grammar/word" TargetMode="External"/><Relationship Id="rId2" Type="http://schemas.openxmlformats.org/officeDocument/2006/relationships/hyperlink" Target="https://academicanswers.waldenu.edu/a.php?qid=44224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mmar-monster.com/glossary/passive_sentences.htm" TargetMode="External"/><Relationship Id="rId2" Type="http://schemas.openxmlformats.org/officeDocument/2006/relationships/hyperlink" Target="https://www.grammar-monster.com/glossary/linking_verb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E40B4-39E9-4EC1-B34A-10060E2B4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981199"/>
          </a:xfrm>
        </p:spPr>
        <p:txBody>
          <a:bodyPr>
            <a:normAutofit fontScale="90000"/>
          </a:bodyPr>
          <a:lstStyle/>
          <a:p>
            <a:r>
              <a:rPr lang="en-IN"/>
              <a:t>FYBSc </a:t>
            </a:r>
            <a:br>
              <a:rPr lang="en-IN" dirty="0"/>
            </a:br>
            <a:r>
              <a:rPr lang="en-IN"/>
              <a:t>English </a:t>
            </a:r>
            <a:br>
              <a:rPr lang="en-IN"/>
            </a:br>
            <a:r>
              <a:rPr lang="en-IN"/>
              <a:t>(US01AENG21</a:t>
            </a:r>
            <a:r>
              <a:rPr lang="en-IN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BE3C5-F6FD-48E0-81F1-104932F73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endParaRPr lang="en-IN" dirty="0"/>
          </a:p>
          <a:p>
            <a:r>
              <a:rPr lang="en-IN" b="1" dirty="0">
                <a:solidFill>
                  <a:srgbClr val="FF0000"/>
                </a:solidFill>
              </a:rPr>
              <a:t>TOPIC 3</a:t>
            </a:r>
          </a:p>
          <a:p>
            <a:r>
              <a:rPr lang="en-IN" b="1" dirty="0">
                <a:solidFill>
                  <a:srgbClr val="FF0000"/>
                </a:solidFill>
              </a:rPr>
              <a:t>Concord</a:t>
            </a:r>
          </a:p>
          <a:p>
            <a:r>
              <a:rPr lang="en-IN" b="1" dirty="0">
                <a:solidFill>
                  <a:srgbClr val="FF0000"/>
                </a:solidFill>
              </a:rPr>
              <a:t>Subject- Verb Agreement </a:t>
            </a:r>
          </a:p>
        </p:txBody>
      </p:sp>
    </p:spTree>
    <p:extLst>
      <p:ext uri="{BB962C8B-B14F-4D97-AF65-F5344CB8AC3E}">
        <p14:creationId xmlns:p14="http://schemas.microsoft.com/office/powerpoint/2010/main" val="3508057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r>
              <a:rPr lang="en-US" dirty="0"/>
              <a:t>Different types of subjects.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PLURAL NOUNS ,but </a:t>
            </a:r>
            <a:r>
              <a:rPr lang="en-US" b="1" i="1" dirty="0">
                <a:solidFill>
                  <a:srgbClr val="002060"/>
                </a:solidFill>
              </a:rPr>
              <a:t>singular</a:t>
            </a:r>
            <a:r>
              <a:rPr lang="en-US" b="1" dirty="0">
                <a:solidFill>
                  <a:srgbClr val="FF0000"/>
                </a:solidFill>
              </a:rPr>
              <a:t> IN MEANING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The NEWS </a:t>
            </a:r>
            <a:r>
              <a:rPr lang="en-US" b="1" dirty="0"/>
              <a:t>   </a:t>
            </a:r>
            <a:r>
              <a:rPr lang="en-US" b="1" dirty="0">
                <a:solidFill>
                  <a:srgbClr val="FF0000"/>
                </a:solidFill>
              </a:rPr>
              <a:t>is / was </a:t>
            </a:r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en-US" dirty="0"/>
              <a:t>not    good.</a:t>
            </a:r>
          </a:p>
          <a:p>
            <a:r>
              <a:rPr lang="en-US" dirty="0"/>
              <a:t> Politics   </a:t>
            </a:r>
            <a:r>
              <a:rPr lang="en-US" b="1" dirty="0"/>
              <a:t>      </a:t>
            </a:r>
            <a:r>
              <a:rPr lang="en-US" b="1" dirty="0">
                <a:solidFill>
                  <a:srgbClr val="FF0000"/>
                </a:solidFill>
              </a:rPr>
              <a:t>is</a:t>
            </a:r>
            <a:r>
              <a:rPr lang="en-US" dirty="0"/>
              <a:t>      a      very    interesting subject.</a:t>
            </a:r>
          </a:p>
          <a:p>
            <a:r>
              <a:rPr lang="en-US" dirty="0"/>
              <a:t> Statistics / Physics / Mathematics</a:t>
            </a:r>
            <a:r>
              <a:rPr lang="en-US" b="1" dirty="0"/>
              <a:t>   </a:t>
            </a:r>
            <a:r>
              <a:rPr lang="en-US" b="1" dirty="0">
                <a:solidFill>
                  <a:srgbClr val="FF0000"/>
                </a:solidFill>
              </a:rPr>
              <a:t>is</a:t>
            </a:r>
            <a:r>
              <a:rPr lang="en-US" dirty="0">
                <a:solidFill>
                  <a:srgbClr val="FF0000"/>
                </a:solidFill>
              </a:rPr>
              <a:t> /was     </a:t>
            </a:r>
            <a:r>
              <a:rPr lang="en-US" dirty="0"/>
              <a:t>compulsory.</a:t>
            </a:r>
          </a:p>
          <a:p>
            <a:r>
              <a:rPr lang="en-US" dirty="0"/>
              <a:t> The UNITED NATIONS</a:t>
            </a:r>
            <a:r>
              <a:rPr lang="en-US" b="1" dirty="0"/>
              <a:t> (UN</a:t>
            </a:r>
            <a:r>
              <a:rPr lang="en-US" b="1" dirty="0">
                <a:solidFill>
                  <a:srgbClr val="FF0000"/>
                </a:solidFill>
              </a:rPr>
              <a:t>)      is  </a:t>
            </a:r>
            <a:r>
              <a:rPr lang="en-US" dirty="0"/>
              <a:t>a world body</a:t>
            </a:r>
          </a:p>
          <a:p>
            <a:r>
              <a:rPr lang="en-US" dirty="0"/>
              <a:t>The United States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a super power.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Uncountable Nouns take </a:t>
            </a:r>
            <a:r>
              <a:rPr lang="en-US" sz="3600" b="1" dirty="0">
                <a:solidFill>
                  <a:schemeClr val="tx2"/>
                </a:solidFill>
              </a:rPr>
              <a:t>singular verb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2AD63FF-E9C2-4207-89BD-B2BF66A5CC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884648"/>
              </p:ext>
            </p:extLst>
          </p:nvPr>
        </p:nvGraphicFramePr>
        <p:xfrm>
          <a:off x="609600" y="1676400"/>
          <a:ext cx="7848600" cy="33433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446536310"/>
                    </a:ext>
                  </a:extLst>
                </a:gridCol>
                <a:gridCol w="1870116">
                  <a:extLst>
                    <a:ext uri="{9D8B030D-6E8A-4147-A177-3AD203B41FA5}">
                      <a16:colId xmlns:a16="http://schemas.microsoft.com/office/drawing/2014/main" val="2663548176"/>
                    </a:ext>
                  </a:extLst>
                </a:gridCol>
                <a:gridCol w="1541442">
                  <a:extLst>
                    <a:ext uri="{9D8B030D-6E8A-4147-A177-3AD203B41FA5}">
                      <a16:colId xmlns:a16="http://schemas.microsoft.com/office/drawing/2014/main" val="3818578426"/>
                    </a:ext>
                  </a:extLst>
                </a:gridCol>
                <a:gridCol w="1541442">
                  <a:extLst>
                    <a:ext uri="{9D8B030D-6E8A-4147-A177-3AD203B41FA5}">
                      <a16:colId xmlns:a16="http://schemas.microsoft.com/office/drawing/2014/main" val="928074760"/>
                    </a:ext>
                  </a:extLst>
                </a:gridCol>
              </a:tblGrid>
              <a:tr h="532445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  1) Some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2) Much of the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3) A little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money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Is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Was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Will be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needed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29066"/>
                  </a:ext>
                </a:extLst>
              </a:tr>
              <a:tr h="53244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Food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Wasted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7998779"/>
                  </a:ext>
                </a:extLst>
              </a:tr>
              <a:tr h="53244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Time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spent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3952632"/>
                  </a:ext>
                </a:extLst>
              </a:tr>
              <a:tr h="53244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Information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used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7380853"/>
                  </a:ext>
                </a:extLst>
              </a:tr>
              <a:tr h="72543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energy</a:t>
                      </a:r>
                      <a:endParaRPr lang="en-IN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saved</a:t>
                      </a:r>
                      <a:endParaRPr lang="en-IN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5139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Countable nouns take </a:t>
            </a:r>
            <a:r>
              <a:rPr lang="en-US" sz="3600" b="1" dirty="0">
                <a:solidFill>
                  <a:schemeClr val="tx2"/>
                </a:solidFill>
              </a:rPr>
              <a:t>plural verbs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</a:t>
            </a:r>
            <a:r>
              <a:rPr lang="en-US" b="1" dirty="0"/>
              <a:t>  </a:t>
            </a:r>
            <a:r>
              <a:rPr lang="en-US" b="1" dirty="0">
                <a:solidFill>
                  <a:srgbClr val="00B050"/>
                </a:solidFill>
              </a:rPr>
              <a:t>boys/ girls</a:t>
            </a:r>
            <a:r>
              <a:rPr lang="en-US" dirty="0">
                <a:solidFill>
                  <a:srgbClr val="00B050"/>
                </a:solidFill>
              </a:rPr>
              <a:t>  </a:t>
            </a:r>
            <a:r>
              <a:rPr lang="en-US" dirty="0"/>
              <a:t>(number/countable)    </a:t>
            </a:r>
            <a:r>
              <a:rPr lang="en-US" b="1" dirty="0">
                <a:solidFill>
                  <a:srgbClr val="FF0000"/>
                </a:solidFill>
              </a:rPr>
              <a:t>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                absent.</a:t>
            </a:r>
          </a:p>
          <a:p>
            <a:r>
              <a:rPr lang="en-US" dirty="0"/>
              <a:t>Most of the</a:t>
            </a:r>
            <a:r>
              <a:rPr lang="en-US" dirty="0">
                <a:solidFill>
                  <a:srgbClr val="00B050"/>
                </a:solidFill>
              </a:rPr>
              <a:t> books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costly.</a:t>
            </a:r>
          </a:p>
          <a:p>
            <a:r>
              <a:rPr lang="en-US" dirty="0"/>
              <a:t>None of the </a:t>
            </a:r>
            <a:r>
              <a:rPr lang="en-US" b="1" dirty="0">
                <a:solidFill>
                  <a:srgbClr val="00B050"/>
                </a:solidFill>
              </a:rPr>
              <a:t>students</a:t>
            </a:r>
            <a:r>
              <a:rPr lang="en-US" dirty="0"/>
              <a:t>   </a:t>
            </a:r>
            <a:r>
              <a:rPr lang="en-US" b="1" dirty="0">
                <a:solidFill>
                  <a:srgbClr val="FF0000"/>
                </a:solidFill>
              </a:rPr>
              <a:t>were  </a:t>
            </a:r>
            <a:r>
              <a:rPr lang="en-US" b="1" dirty="0"/>
              <a:t> </a:t>
            </a:r>
            <a:r>
              <a:rPr lang="en-US" dirty="0"/>
              <a:t>present.</a:t>
            </a:r>
            <a:r>
              <a:rPr lang="en-US" b="1" dirty="0"/>
              <a:t> </a:t>
            </a:r>
          </a:p>
          <a:p>
            <a:r>
              <a:rPr lang="en-US" dirty="0"/>
              <a:t>Many of the students </a:t>
            </a:r>
            <a:r>
              <a:rPr lang="en-US" dirty="0">
                <a:solidFill>
                  <a:srgbClr val="FF0000"/>
                </a:solidFill>
              </a:rPr>
              <a:t>were</a:t>
            </a:r>
            <a:r>
              <a:rPr lang="en-US" dirty="0"/>
              <a:t> absent.</a:t>
            </a:r>
          </a:p>
          <a:p>
            <a:r>
              <a:rPr lang="en-US" dirty="0"/>
              <a:t>A few  students </a:t>
            </a:r>
            <a:r>
              <a:rPr lang="en-US" b="1" dirty="0"/>
              <a:t>were</a:t>
            </a:r>
            <a:r>
              <a:rPr lang="en-US" dirty="0"/>
              <a:t> late.      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COLLECTIVE NOUNS  take </a:t>
            </a:r>
            <a:r>
              <a:rPr lang="en-US" sz="3600" b="1" dirty="0">
                <a:solidFill>
                  <a:srgbClr val="FF0000"/>
                </a:solidFill>
              </a:rPr>
              <a:t>SINGULAR   VERBS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032989"/>
              </p:ext>
            </p:extLst>
          </p:nvPr>
        </p:nvGraphicFramePr>
        <p:xfrm>
          <a:off x="457200" y="1635760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The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is/was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The  Australian</a:t>
                      </a:r>
                      <a:r>
                        <a:rPr lang="en-US" sz="2800" baseline="0" dirty="0"/>
                        <a:t> team</a:t>
                      </a:r>
                      <a:r>
                        <a:rPr lang="en-US" sz="2800" dirty="0"/>
                        <a:t> of</a:t>
                      </a:r>
                      <a:r>
                        <a:rPr lang="en-US" sz="2800" baseline="0" dirty="0"/>
                        <a:t> the 90s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the greatest  team ever.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</a:t>
                      </a:r>
                      <a:r>
                        <a:rPr lang="en-US" sz="2800" baseline="0" dirty="0"/>
                        <a:t> pride  of lions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near</a:t>
                      </a:r>
                      <a:r>
                        <a:rPr lang="en-US" sz="2800" baseline="0" dirty="0"/>
                        <a:t> a pond in the jungle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 group of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on</a:t>
                      </a:r>
                      <a:r>
                        <a:rPr lang="en-US" sz="2800" baseline="0" dirty="0"/>
                        <a:t> gone on an educational tour.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SUBJECTS joined by ‘</a:t>
            </a:r>
            <a:r>
              <a:rPr lang="en-US" sz="2800" b="1" i="1" dirty="0">
                <a:solidFill>
                  <a:srgbClr val="FF0000"/>
                </a:solidFill>
              </a:rPr>
              <a:t>and’ take plural verb</a:t>
            </a:r>
            <a:endParaRPr lang="en-US" sz="28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339592"/>
              </p:ext>
            </p:extLst>
          </p:nvPr>
        </p:nvGraphicFramePr>
        <p:xfrm>
          <a:off x="457200" y="1371600"/>
          <a:ext cx="8229600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Tobacco and alcohol </a:t>
                      </a:r>
                      <a:endParaRPr lang="en-US" sz="280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bad</a:t>
                      </a:r>
                      <a:r>
                        <a:rPr lang="en-US" sz="2800" baseline="0" dirty="0"/>
                        <a:t> for health.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Oil and water </a:t>
                      </a:r>
                      <a:endParaRPr lang="en-US" sz="280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do not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mix.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and I  both</a:t>
                      </a:r>
                      <a:endParaRPr lang="en-US" sz="2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have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a class</a:t>
                      </a:r>
                      <a:r>
                        <a:rPr lang="en-US" sz="2800" baseline="0" dirty="0"/>
                        <a:t> each.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/</a:t>
                      </a:r>
                    </a:p>
                    <a:p>
                      <a:r>
                        <a:rPr lang="en-US" sz="2800" dirty="0"/>
                        <a:t>are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friends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371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SINGULAR NOUNS </a:t>
            </a:r>
            <a:r>
              <a:rPr lang="en-US" sz="3200" dirty="0"/>
              <a:t>connected by ‘</a:t>
            </a:r>
            <a:r>
              <a:rPr lang="en-US" sz="3200" b="1" dirty="0">
                <a:solidFill>
                  <a:srgbClr val="FF0000"/>
                </a:solidFill>
              </a:rPr>
              <a:t>AND’</a:t>
            </a:r>
            <a:r>
              <a:rPr lang="en-US" sz="3200" b="1" dirty="0"/>
              <a:t> </a:t>
            </a:r>
            <a:r>
              <a:rPr lang="en-US" sz="3200" dirty="0"/>
              <a:t>BUT </a:t>
            </a:r>
            <a:r>
              <a:rPr lang="en-US" sz="3200" b="1" dirty="0">
                <a:solidFill>
                  <a:srgbClr val="002060"/>
                </a:solidFill>
              </a:rPr>
              <a:t>EXPRESS ONE IDEA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/>
              <a:t>TAKE SINGULAR VERB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158232"/>
              </p:ext>
            </p:extLst>
          </p:nvPr>
        </p:nvGraphicFramePr>
        <p:xfrm>
          <a:off x="685800" y="1600200"/>
          <a:ext cx="80010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Slow and steady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the race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Bread and butter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a common breakfast.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 friend and colleague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waiting for 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Idli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sambhar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given as breakfast.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If two singular subjects are different persons…..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 Uncle and my   friend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coming</a:t>
                      </a:r>
                      <a:r>
                        <a:rPr lang="en-US" sz="2800" baseline="0" dirty="0"/>
                        <a:t> to meet me.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 room partner and my friend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brought tickets for a film.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My friend and my colleague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getting married.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</a:rPr>
              <a:t>Each and every + noun take a singular verb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601106"/>
              </p:ext>
            </p:extLst>
          </p:nvPr>
        </p:nvGraphicFramePr>
        <p:xfrm>
          <a:off x="457200" y="1600200"/>
          <a:ext cx="82296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Each man and each woman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has 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carry  his/her ID proof.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plane crashed and </a:t>
                      </a:r>
                      <a:r>
                        <a:rPr lang="en-US" sz="28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</a:t>
                      </a:r>
                      <a:r>
                        <a:rPr lang="en-US" sz="2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man., woman and child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was </a:t>
                      </a:r>
                    </a:p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has been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killed.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Every student and every teacher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present  in the function.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rgbClr val="FF0000"/>
                </a:solidFill>
              </a:rPr>
              <a:t>Word forms of some, any, </a:t>
            </a:r>
            <a:r>
              <a:rPr lang="en-US" sz="3600" dirty="0" err="1">
                <a:solidFill>
                  <a:srgbClr val="FF0000"/>
                </a:solidFill>
              </a:rPr>
              <a:t>every,no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take </a:t>
            </a:r>
            <a:r>
              <a:rPr lang="en-US" sz="3600" dirty="0">
                <a:solidFill>
                  <a:srgbClr val="0070C0"/>
                </a:solidFill>
              </a:rPr>
              <a:t>singular  verbs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Everybody /everyone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absent yesterday.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Everything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under control here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No one / nobody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likes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to</a:t>
                      </a:r>
                      <a:r>
                        <a:rPr lang="en-US" sz="2800" baseline="0" dirty="0"/>
                        <a:t> eat in this hotel.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Somebody/ someone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come in this room.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Everybody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does not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drink  tea.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752599"/>
          </a:xfrm>
        </p:spPr>
        <p:txBody>
          <a:bodyPr>
            <a:normAutofit fontScale="90000"/>
          </a:bodyPr>
          <a:lstStyle/>
          <a:p>
            <a:r>
              <a:rPr lang="en-US" dirty="0"/>
              <a:t>Concord</a:t>
            </a:r>
            <a:br>
              <a:rPr lang="en-US" dirty="0"/>
            </a:br>
            <a:r>
              <a:rPr lang="en-US" dirty="0"/>
              <a:t>Subject –Verb Agreement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73914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Agreement of words with one another, in gender, number, person, or case.</a:t>
            </a:r>
            <a:endParaRPr lang="en-US"/>
          </a:p>
          <a:p>
            <a:r>
              <a:rPr lang="en-US">
                <a:solidFill>
                  <a:srgbClr val="002060"/>
                </a:solidFill>
              </a:rPr>
              <a:t>In </a:t>
            </a:r>
            <a:r>
              <a:rPr lang="en-US" dirty="0">
                <a:solidFill>
                  <a:srgbClr val="002060"/>
                </a:solidFill>
              </a:rPr>
              <a:t>any sentence, the subject has  to agree with the verb. That is to say that the verb must be according to the  subject of the sentence.</a:t>
            </a:r>
          </a:p>
          <a:p>
            <a:r>
              <a:rPr lang="en-US" dirty="0">
                <a:solidFill>
                  <a:srgbClr val="002060"/>
                </a:solidFill>
              </a:rPr>
              <a:t>For example,</a:t>
            </a:r>
          </a:p>
          <a:p>
            <a:pPr algn="l"/>
            <a:r>
              <a:rPr lang="en-US" sz="2800" dirty="0">
                <a:solidFill>
                  <a:srgbClr val="FF0000"/>
                </a:solidFill>
              </a:rPr>
              <a:t>He (singular subject) </a:t>
            </a:r>
            <a:r>
              <a:rPr lang="en-US" sz="2800" dirty="0">
                <a:solidFill>
                  <a:srgbClr val="002060"/>
                </a:solidFill>
              </a:rPr>
              <a:t>is(singular verb</a:t>
            </a:r>
            <a:r>
              <a:rPr lang="en-US" sz="2800" dirty="0">
                <a:solidFill>
                  <a:srgbClr val="FF0000"/>
                </a:solidFill>
              </a:rPr>
              <a:t>) a student.</a:t>
            </a:r>
          </a:p>
          <a:p>
            <a:pPr algn="l"/>
            <a:r>
              <a:rPr lang="en-US" sz="2800" dirty="0">
                <a:solidFill>
                  <a:srgbClr val="FF0000"/>
                </a:solidFill>
              </a:rPr>
              <a:t>They(Plural)  </a:t>
            </a:r>
            <a:r>
              <a:rPr lang="en-US" sz="2800" dirty="0">
                <a:solidFill>
                  <a:srgbClr val="002060"/>
                </a:solidFill>
              </a:rPr>
              <a:t>are (Plural verb</a:t>
            </a:r>
            <a:r>
              <a:rPr lang="en-US" sz="2800" dirty="0">
                <a:solidFill>
                  <a:srgbClr val="FF0000"/>
                </a:solidFill>
              </a:rPr>
              <a:t>) students.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Noun phrases with neither/ either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Neither of   us /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Is/was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Interested in this film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Neither Ram nor </a:t>
                      </a:r>
                      <a:r>
                        <a:rPr lang="en-US" sz="18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Shyam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Is/was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  today.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Either Ram or </a:t>
                      </a:r>
                      <a:r>
                        <a:rPr lang="en-US" sz="18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Shyam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play for the team.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Neither the teachers nor the P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rincipa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willing to give permission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Either Ram or his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friends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throwing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 a party today.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1295400" y="3276600"/>
            <a:ext cx="2819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95600" y="39624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Singular subjects joined by certain connectors  take singular verb</a:t>
            </a:r>
            <a:r>
              <a:rPr lang="en-US" sz="3600" dirty="0">
                <a:solidFill>
                  <a:srgbClr val="FF0000"/>
                </a:solidFill>
              </a:rPr>
              <a:t>.( As well as, along with, together with, in addition to, accompanied by</a:t>
            </a:r>
            <a:r>
              <a:rPr lang="en-US" sz="3600" b="1" dirty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053863"/>
              </p:ext>
            </p:extLst>
          </p:nvPr>
        </p:nvGraphicFramePr>
        <p:xfrm>
          <a:off x="457200" y="1905000"/>
          <a:ext cx="82296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Ram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 well as his brothers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going on a tour.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Ram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  well as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his brothers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likes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eating Chinese 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boys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well as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their teacher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standing on the ground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Mohan’s parents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rather than Mohan himself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come to meet</a:t>
                      </a:r>
                      <a:r>
                        <a:rPr lang="en-US" baseline="0" dirty="0"/>
                        <a:t> me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house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its furniture and fittings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 sale.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_____(Be)    in the class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_______ (be)  in the class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He _________(be + write)   a letter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My car   _______   ( to need) repairing.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Many people   _______( to like) crossword puzzles.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Hobbies   ________ (to give) us something to do.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 _________ (to keep) people busy.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Nobody   _______ (to have) enough money.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Our class   _____ (to want) to learn Spoken English.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This group always   _______ (to come) first.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7E609D-EF24-4C9C-B2FE-3158695984DF}"/>
              </a:ext>
            </a:extLst>
          </p:cNvPr>
          <p:cNvSpPr txBox="1"/>
          <p:nvPr/>
        </p:nvSpPr>
        <p:spPr>
          <a:xfrm>
            <a:off x="990600" y="1447253"/>
            <a:ext cx="73152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11)Neither of  us   _________ (to understand)  his jokes.</a:t>
            </a:r>
          </a:p>
          <a:p>
            <a:r>
              <a:rPr lang="en-US" sz="2800" dirty="0"/>
              <a:t>12)The audience always   ___________ (to clap) when he sings.</a:t>
            </a:r>
          </a:p>
          <a:p>
            <a:r>
              <a:rPr lang="en-US" sz="2800" dirty="0"/>
              <a:t>13)Honesty and   courage    _________ (to  win) everyone’s heart.</a:t>
            </a:r>
          </a:p>
          <a:p>
            <a:r>
              <a:rPr lang="en-US" sz="2800" dirty="0"/>
              <a:t>   14)You and I always   ___________ (to cooperate).</a:t>
            </a:r>
          </a:p>
          <a:p>
            <a:r>
              <a:rPr lang="en-US" sz="2800" dirty="0"/>
              <a:t>   15)  Most people _________ (to watch) cricket in India.</a:t>
            </a:r>
          </a:p>
          <a:p>
            <a:r>
              <a:rPr lang="en-US" sz="2800" dirty="0"/>
              <a:t>   16)Both John and Mary ________ (want) to study Hindi.</a:t>
            </a:r>
          </a:p>
          <a:p>
            <a:r>
              <a:rPr lang="en-US" sz="2800" dirty="0"/>
              <a:t>  17)Some of the information    _______ (is/are) not correc</a:t>
            </a:r>
            <a:r>
              <a:rPr lang="en-US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60964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123110"/>
            <a:ext cx="822231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20)   My  friend and colleague   _______(is / are) getting married.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21)   My friend and my colleague   _______(is/ are) getting married.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22)  Either the teacher or the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boys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______(is/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wrong.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23)   Either the boys or the teacher________(is/are) wrong.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24)   Either   you or I_______(am/are) wrong.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25)   Neither the driver nor the children_______ (was/were) injured in the accident.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CE5D89-2B6C-4287-9999-2FF019C09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108" y="609600"/>
            <a:ext cx="6742892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313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391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26) 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Mr.Patel</a:t>
            </a:r>
            <a:r>
              <a:rPr lang="en-US" sz="2000" dirty="0" err="1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secretary   and his   partner_________ (is /are) going to the party.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27)  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Mr.Desai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,( accompanied by his two friends,) _____ (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/are) going abroad.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28)  The boys, accompanied by their teacher,_______ (is /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are)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going for a picnic.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arenR" startAt="29"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Bats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like other birds</a:t>
            </a:r>
            <a:r>
              <a:rPr kumimoji="0" 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,______ (have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has) wings.</a:t>
            </a:r>
          </a:p>
          <a:p>
            <a:r>
              <a:rPr lang="en-US" sz="2000" b="1" dirty="0"/>
              <a:t>30  A bat</a:t>
            </a:r>
            <a:r>
              <a:rPr lang="en-US" sz="2000" dirty="0"/>
              <a:t>, unlike other birds, _______ (have/ </a:t>
            </a:r>
            <a:r>
              <a:rPr lang="en-US" sz="2000" b="1" dirty="0"/>
              <a:t>has)</a:t>
            </a:r>
            <a:r>
              <a:rPr lang="en-US" sz="2000" dirty="0"/>
              <a:t> teeth</a:t>
            </a:r>
            <a:r>
              <a:rPr lang="en-US" sz="2800" dirty="0"/>
              <a:t>.</a:t>
            </a:r>
          </a:p>
          <a:p>
            <a:r>
              <a:rPr lang="en-US" dirty="0"/>
              <a:t>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 startAt="29"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C5A040-7F9C-4A1D-8B7A-D2B6A6DE0CA5}"/>
              </a:ext>
            </a:extLst>
          </p:cNvPr>
          <p:cNvSpPr txBox="1"/>
          <p:nvPr/>
        </p:nvSpPr>
        <p:spPr>
          <a:xfrm>
            <a:off x="990600" y="2232084"/>
            <a:ext cx="7620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36   </a:t>
            </a:r>
            <a:r>
              <a:rPr lang="en-US" sz="3200" dirty="0"/>
              <a:t>None of the books from the library ____ (is/are) missing.</a:t>
            </a:r>
          </a:p>
          <a:p>
            <a:r>
              <a:rPr lang="en-US" sz="3200" dirty="0"/>
              <a:t>37  A number of questions______ (was  /were) asked by the VISA Officer.</a:t>
            </a:r>
          </a:p>
          <a:p>
            <a:r>
              <a:rPr lang="en-US" sz="3200" dirty="0"/>
              <a:t>38  His secretary and his typist_____(is/are) on leave today.</a:t>
            </a:r>
          </a:p>
          <a:p>
            <a:r>
              <a:rPr lang="en-US" sz="3200" dirty="0"/>
              <a:t>39  Sachin’s innings at  Sharjah_______ (was/were) the best of his career.</a:t>
            </a:r>
          </a:p>
        </p:txBody>
      </p:sp>
    </p:spTree>
    <p:extLst>
      <p:ext uri="{BB962C8B-B14F-4D97-AF65-F5344CB8AC3E}">
        <p14:creationId xmlns:p14="http://schemas.microsoft.com/office/powerpoint/2010/main" val="198080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42C38B-C0FF-42B4-96DC-90D4C06871D9}"/>
              </a:ext>
            </a:extLst>
          </p:cNvPr>
          <p:cNvSpPr txBox="1"/>
          <p:nvPr/>
        </p:nvSpPr>
        <p:spPr>
          <a:xfrm>
            <a:off x="990600" y="2001251"/>
            <a:ext cx="7391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31)  </a:t>
            </a:r>
            <a:r>
              <a:rPr lang="en-US" sz="2800" dirty="0"/>
              <a:t>Mr. Patel has two sons. Each   _____  (have / has) a bike.</a:t>
            </a:r>
          </a:p>
          <a:p>
            <a:r>
              <a:rPr lang="en-US" sz="2800" dirty="0"/>
              <a:t>32)   A large sum of money_______ (was/were) deposited in the bank.</a:t>
            </a:r>
          </a:p>
          <a:p>
            <a:r>
              <a:rPr lang="en-US" sz="2800" dirty="0"/>
              <a:t>33)   Most of the milk________ (has / have) been drunk by the cat.</a:t>
            </a:r>
          </a:p>
          <a:p>
            <a:r>
              <a:rPr lang="en-US" sz="2800" dirty="0"/>
              <a:t>34)   Most of the   biscuits________ (have/has) been eaten by the dog.</a:t>
            </a:r>
          </a:p>
          <a:p>
            <a:r>
              <a:rPr lang="en-US" sz="2800" dirty="0"/>
              <a:t>35)   </a:t>
            </a:r>
            <a:r>
              <a:rPr lang="en-US" sz="2800" dirty="0" err="1"/>
              <a:t>Idli</a:t>
            </a:r>
            <a:r>
              <a:rPr lang="en-US" sz="2800" dirty="0"/>
              <a:t> and Sambhar______ (is/ are) a usual breakfast for South Indians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93531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20BD-71EA-46CD-8F4A-6E9D6A66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Why should we worry about subject verb agreement?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F85BA-D00E-4F39-AD24-FCBCB89BC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The wrong use of verb makes the sentence ungrammatical.</a:t>
            </a:r>
          </a:p>
          <a:p>
            <a:pPr algn="just"/>
            <a:r>
              <a:rPr lang="en-IN" dirty="0" err="1"/>
              <a:t>Eg</a:t>
            </a:r>
            <a:r>
              <a:rPr lang="en-IN" dirty="0"/>
              <a:t>: </a:t>
            </a:r>
          </a:p>
          <a:p>
            <a:pPr algn="just"/>
            <a:r>
              <a:rPr lang="en-US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container of nuts and bolts were found in the cellar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range of factors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z="280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been considered.</a:t>
            </a:r>
            <a:endParaRPr lang="en-I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04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74AE27-E71F-4DDF-8C0D-6569F78BF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79505"/>
            <a:ext cx="10581232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are some examples: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1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Visual image pointing to the subject and the verb in each of the sentences presented as examples on this page.">
            <a:extLst>
              <a:ext uri="{FF2B5EF4-FFF2-40B4-BE49-F238E27FC236}">
                <a16:creationId xmlns:a16="http://schemas.microsoft.com/office/drawing/2014/main" id="{8F9E800B-9934-47EA-BF0D-F52A90D99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87630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687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5A4D-7226-4F43-8E67-3AC4684B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D2FF-23E8-4EE0-A699-2E276D6D9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The subject of a sentence is one of the basic parts of a </a:t>
            </a:r>
            <a:r>
              <a:rPr lang="en-US" b="0" i="0" u="none" strike="noStrike" dirty="0">
                <a:solidFill>
                  <a:srgbClr val="991111"/>
                </a:solidFill>
                <a:effectLst/>
                <a:latin typeface="Lato"/>
                <a:hlinkClick r:id="rId2"/>
              </a:rPr>
              <a:t>sentence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The other basic part is the </a:t>
            </a:r>
            <a:r>
              <a:rPr lang="en-US" b="0" i="0" u="none" strike="noStrike" dirty="0">
                <a:solidFill>
                  <a:srgbClr val="991111"/>
                </a:solidFill>
                <a:effectLst/>
                <a:latin typeface="Lato"/>
                <a:hlinkClick r:id="rId3"/>
              </a:rPr>
              <a:t>predicate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. The predicate tells us something about the subject (i.e., it tells us what action the subject is performing, or it describes the subject)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8564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4BEE1-8E1E-410C-9387-8D93C019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a subject in a sentence?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15C2-7BB1-48B4-976E-CB35392E9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 person or thing that is being discussed or described.</a:t>
            </a:r>
          </a:p>
          <a:p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subject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a part of a sentence that 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+mj-lt"/>
              </a:rPr>
              <a:t>contains the person or thing performing the action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(or 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verb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in a sentence. (See </a:t>
            </a:r>
            <a:r>
              <a:rPr lang="en-US" sz="2800" b="0" i="0" u="sng" dirty="0">
                <a:solidFill>
                  <a:srgbClr val="005295"/>
                </a:solidFill>
                <a:effectLst/>
                <a:latin typeface="Arial" panose="020B0604020202020204" pitchFamily="34" charset="0"/>
                <a:hlinkClick r:id="rId2"/>
              </a:rPr>
              <a:t>What is a verb?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en-US" sz="2800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Verbs</a:t>
            </a:r>
            <a:r>
              <a:rPr lang="en-US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are the action words in a sentence that describe what the subject is doing.</a:t>
            </a:r>
          </a:p>
          <a:p>
            <a:r>
              <a:rPr lang="en-US" sz="2800" b="0" i="0" dirty="0">
                <a:solidFill>
                  <a:srgbClr val="444444"/>
                </a:solidFill>
                <a:effectLst/>
                <a:latin typeface="Lato"/>
              </a:rPr>
              <a:t>A </a:t>
            </a:r>
            <a:r>
              <a:rPr lang="en-US" sz="2800" b="1" i="0" dirty="0">
                <a:solidFill>
                  <a:srgbClr val="444444"/>
                </a:solidFill>
                <a:effectLst/>
                <a:latin typeface="Lato"/>
              </a:rPr>
              <a:t>verb</a:t>
            </a:r>
            <a:r>
              <a:rPr lang="en-US" sz="2800" b="0" i="0" dirty="0">
                <a:solidFill>
                  <a:srgbClr val="444444"/>
                </a:solidFill>
                <a:effectLst/>
                <a:latin typeface="Lato"/>
              </a:rPr>
              <a:t> is a </a:t>
            </a:r>
            <a:r>
              <a:rPr lang="en-US" sz="2800" b="0" i="0" u="sng" dirty="0">
                <a:solidFill>
                  <a:srgbClr val="9B3D0F"/>
                </a:solidFill>
                <a:effectLst/>
                <a:latin typeface="Lato"/>
                <a:hlinkClick r:id="rId3" tooltip="Word"/>
              </a:rPr>
              <a:t>word</a:t>
            </a:r>
            <a:r>
              <a:rPr lang="en-US" sz="2800" b="0" i="0" dirty="0">
                <a:solidFill>
                  <a:srgbClr val="444444"/>
                </a:solidFill>
                <a:effectLst/>
                <a:latin typeface="Lato"/>
              </a:rPr>
              <a:t> or a combination of words that indicates  a state of being or condition.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405067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D4E41-0AD5-4949-ACA3-484FCAA21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4B5C3-3F99-4884-8CD8-FFA7385E9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Lato"/>
              </a:rPr>
              <a:t>Examples of Predicates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In each example below, the predicate is shaded. (The subjects of the sentences aren’t.)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John </a:t>
            </a:r>
            <a:r>
              <a:rPr lang="en-US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Lato"/>
              </a:rPr>
              <a:t>lives.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 John </a:t>
            </a:r>
            <a:r>
              <a:rPr lang="en-US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Lato"/>
              </a:rPr>
              <a:t>lives</a:t>
            </a:r>
            <a:r>
              <a:rPr lang="en-US" b="0" i="1" dirty="0">
                <a:solidFill>
                  <a:srgbClr val="000000"/>
                </a:solidFill>
                <a:effectLst/>
                <a:latin typeface="Lato"/>
              </a:rPr>
              <a:t> in Mumbai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The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ato"/>
              </a:rPr>
              <a:t>messge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 </a:t>
            </a:r>
            <a:r>
              <a:rPr lang="en-US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Lato"/>
              </a:rPr>
              <a:t>contained exciting news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Lato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The girls </a:t>
            </a:r>
            <a:r>
              <a:rPr lang="en-US" b="0" i="1" dirty="0">
                <a:solidFill>
                  <a:srgbClr val="000000"/>
                </a:solidFill>
                <a:effectLst/>
                <a:latin typeface="Lato"/>
              </a:rPr>
              <a:t>in our office are experienced instructors.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351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49D33-3A1A-4B1B-AB2D-398C12727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br>
              <a:rPr lang="en-US" sz="3100" b="1" i="0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en-US" sz="3100" b="1" i="0" dirty="0">
                <a:solidFill>
                  <a:srgbClr val="000000"/>
                </a:solidFill>
                <a:effectLst/>
                <a:latin typeface="Lato"/>
              </a:rPr>
              <a:t>Subject of a Sentence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Lato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12424-9390-4A28-A507-2A2F8E8EB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514350" indent="-514350" algn="l">
              <a:buAutoNum type="arabicParenR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subject of a sentence is the person or thing doing the action or being described.  </a:t>
            </a:r>
            <a:r>
              <a:rPr lang="en-US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Ram 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ate</a:t>
            </a:r>
            <a:r>
              <a:rPr lang="en-US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 cake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pPr marL="514350" indent="-514350" algn="l">
              <a:buAutoNum type="arabicParenR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(2)  My friend  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tall .(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Friend 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the subject of the sentence. 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friend 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being described.)</a:t>
            </a:r>
          </a:p>
          <a:p>
            <a:endParaRPr lang="en-IN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BE9EEE2E-CB90-4840-9DA3-44F83BD581C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93612842"/>
                  </p:ext>
                </p:extLst>
              </p:nvPr>
            </p:nvGraphicFramePr>
            <p:xfrm>
              <a:off x="-133066" y="3778376"/>
              <a:ext cx="2286000" cy="1714500"/>
            </p:xfrm>
            <a:graphic>
              <a:graphicData uri="http://schemas.microsoft.com/office/powerpoint/2016/slidezoom">
                <pslz:sldZm>
                  <pslz:sldZmObj sldId="280" cId="2098092721">
                    <pslz:zmPr id="{207077E2-C386-403F-B903-FBF6CA8F54ED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E9EEE2E-CB90-4840-9DA3-44F83BD581C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33066" y="3778376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8092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DB9D7-1D2B-425C-B763-3DB2F81F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A9D9-F890-4C47-8536-F64A54A53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Here are the main ways that a subject appears in a sentence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0070C0"/>
                </a:solidFill>
                <a:effectLst/>
                <a:latin typeface="Lato"/>
              </a:rPr>
              <a:t>1) The subject performs an action</a:t>
            </a:r>
            <a:r>
              <a:rPr lang="en-US" b="0" i="0" dirty="0">
                <a:solidFill>
                  <a:srgbClr val="0070C0"/>
                </a:solidFill>
                <a:effectLst/>
                <a:latin typeface="Lato"/>
              </a:rPr>
              <a:t>: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Lato"/>
              </a:rPr>
              <a:t>     My dog </a:t>
            </a:r>
            <a:r>
              <a:rPr lang="en-US" b="1" i="0" dirty="0">
                <a:solidFill>
                  <a:srgbClr val="0070C0"/>
                </a:solidFill>
                <a:effectLst/>
                <a:latin typeface="Lato"/>
              </a:rPr>
              <a:t>bit</a:t>
            </a:r>
            <a:r>
              <a:rPr lang="en-US" b="0" i="0" dirty="0">
                <a:solidFill>
                  <a:srgbClr val="0070C0"/>
                </a:solidFill>
                <a:effectLst/>
                <a:latin typeface="Lato"/>
              </a:rPr>
              <a:t> the postman.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Lato"/>
              </a:rPr>
              <a:t>2</a:t>
            </a:r>
            <a:r>
              <a:rPr lang="en-US" b="1" i="0" dirty="0">
                <a:solidFill>
                  <a:srgbClr val="FF0000"/>
                </a:solidFill>
                <a:effectLst/>
                <a:latin typeface="Lato"/>
              </a:rPr>
              <a:t>) The subject is described</a:t>
            </a:r>
            <a:r>
              <a:rPr lang="en-US" b="0" i="0" dirty="0">
                <a:solidFill>
                  <a:srgbClr val="FF0000"/>
                </a:solidFill>
                <a:effectLst/>
                <a:latin typeface="Lato"/>
              </a:rPr>
              <a:t>: 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  <a:latin typeface="Lato"/>
              </a:rPr>
              <a:t>     </a:t>
            </a:r>
            <a:r>
              <a:rPr lang="en-US" b="0" i="0" dirty="0">
                <a:solidFill>
                  <a:srgbClr val="FF0000"/>
                </a:solidFill>
                <a:effectLst/>
                <a:latin typeface="Lato"/>
              </a:rPr>
              <a:t>My dog </a:t>
            </a:r>
            <a:r>
              <a:rPr lang="en-US" b="1" i="0" dirty="0">
                <a:solidFill>
                  <a:srgbClr val="FF0000"/>
                </a:solidFill>
                <a:effectLst/>
                <a:latin typeface="Lato"/>
              </a:rPr>
              <a:t>is</a:t>
            </a:r>
            <a:r>
              <a:rPr lang="en-US" b="0" i="0" dirty="0">
                <a:solidFill>
                  <a:srgbClr val="FF0000"/>
                </a:solidFill>
                <a:effectLst/>
                <a:latin typeface="Lato"/>
              </a:rPr>
              <a:t> very energetic.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Lato"/>
              </a:rPr>
              <a:t>(When the subject is being described, the verb will be a </a:t>
            </a:r>
            <a:r>
              <a:rPr lang="en-US" b="0" i="0" u="none" strike="noStrike" dirty="0">
                <a:solidFill>
                  <a:srgbClr val="FF0000"/>
                </a:solidFill>
                <a:effectLst/>
                <a:latin typeface="La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linking verb</a:t>
            </a:r>
            <a:r>
              <a:rPr lang="en-US" b="0" i="0" dirty="0">
                <a:solidFill>
                  <a:srgbClr val="FF0000"/>
                </a:solidFill>
                <a:effectLst/>
                <a:latin typeface="Lato"/>
              </a:rPr>
              <a:t>.)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Lato"/>
              </a:rPr>
              <a:t>3) The subject is identified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: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     My dog </a:t>
            </a:r>
            <a:r>
              <a:rPr lang="en-US" b="1" i="0" dirty="0">
                <a:solidFill>
                  <a:srgbClr val="000000"/>
                </a:solidFill>
                <a:effectLst/>
                <a:latin typeface="Lato"/>
              </a:rPr>
              <a:t>is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 the one in the middle.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(When the subject is being identified (which is just another way of being described), the verb will be a </a:t>
            </a:r>
            <a:r>
              <a:rPr lang="en-US" b="0" i="0" u="none" strike="noStrike" dirty="0">
                <a:solidFill>
                  <a:srgbClr val="991111"/>
                </a:solidFill>
                <a:effectLst/>
                <a:latin typeface="Lato"/>
                <a:hlinkClick r:id="rId2"/>
              </a:rPr>
              <a:t>linking verb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.)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Lato"/>
              </a:rPr>
              <a:t>4</a:t>
            </a:r>
            <a:r>
              <a:rPr lang="en-US" b="1" i="0" dirty="0">
                <a:solidFill>
                  <a:srgbClr val="C00000"/>
                </a:solidFill>
                <a:effectLst/>
                <a:latin typeface="Lato"/>
              </a:rPr>
              <a:t>) The subject has an action done to it</a:t>
            </a:r>
            <a:r>
              <a:rPr lang="en-US" b="0" i="0" dirty="0">
                <a:solidFill>
                  <a:srgbClr val="C00000"/>
                </a:solidFill>
                <a:effectLst/>
                <a:latin typeface="Lato"/>
              </a:rPr>
              <a:t>: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C00000"/>
                </a:solidFill>
                <a:effectLst/>
                <a:latin typeface="Lato"/>
              </a:rPr>
              <a:t>My dog </a:t>
            </a:r>
            <a:r>
              <a:rPr lang="en-US" b="1" i="0" dirty="0">
                <a:solidFill>
                  <a:srgbClr val="C00000"/>
                </a:solidFill>
                <a:effectLst/>
                <a:latin typeface="Lato"/>
              </a:rPr>
              <a:t>was taken</a:t>
            </a:r>
            <a:r>
              <a:rPr lang="en-US" b="0" i="0" dirty="0">
                <a:solidFill>
                  <a:srgbClr val="C00000"/>
                </a:solidFill>
                <a:effectLst/>
                <a:latin typeface="Lato"/>
              </a:rPr>
              <a:t> to the vet.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C00000"/>
                </a:solidFill>
                <a:effectLst/>
                <a:latin typeface="Lato"/>
              </a:rPr>
              <a:t>(When the subject has an action done to it, the sentence is called a </a:t>
            </a:r>
            <a:r>
              <a:rPr lang="en-US" b="0" i="0" u="none" strike="noStrike" dirty="0">
                <a:solidFill>
                  <a:srgbClr val="C00000"/>
                </a:solidFill>
                <a:effectLst/>
                <a:latin typeface="La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passive sentence</a:t>
            </a:r>
            <a:r>
              <a:rPr lang="en-US" b="0" i="0" dirty="0">
                <a:solidFill>
                  <a:srgbClr val="C00000"/>
                </a:solidFill>
                <a:effectLst/>
                <a:latin typeface="Lato"/>
              </a:rPr>
              <a:t>.)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3671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1613</Words>
  <Application>Microsoft Office PowerPoint</Application>
  <PresentationFormat>On-screen Show (4:3)</PresentationFormat>
  <Paragraphs>230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</vt:lpstr>
      <vt:lpstr>Calibri</vt:lpstr>
      <vt:lpstr>Lato</vt:lpstr>
      <vt:lpstr>Times New Roman</vt:lpstr>
      <vt:lpstr>Office Theme</vt:lpstr>
      <vt:lpstr>FYBSc  English  (US01AENG21)</vt:lpstr>
      <vt:lpstr>Concord Subject –Verb Agreement </vt:lpstr>
      <vt:lpstr>Why should we worry about subject verb agreement? </vt:lpstr>
      <vt:lpstr>PowerPoint Presentation</vt:lpstr>
      <vt:lpstr>PowerPoint Presentation</vt:lpstr>
      <vt:lpstr>What is a subject in a sentence?</vt:lpstr>
      <vt:lpstr>PowerPoint Presentation</vt:lpstr>
      <vt:lpstr> Subject of a Sentence </vt:lpstr>
      <vt:lpstr>PowerPoint Presentation</vt:lpstr>
      <vt:lpstr>Different types of subjects.</vt:lpstr>
      <vt:lpstr>PLURAL NOUNS ,but singular IN MEANING</vt:lpstr>
      <vt:lpstr>Uncountable Nouns take singular verb </vt:lpstr>
      <vt:lpstr>Countable nouns take plural verbs </vt:lpstr>
      <vt:lpstr>COLLECTIVE NOUNS  take SINGULAR   VERBS </vt:lpstr>
      <vt:lpstr> SUBJECTS joined by ‘and’ take plural verb</vt:lpstr>
      <vt:lpstr>SINGULAR NOUNS connected by ‘AND’ BUT EXPRESS ONE IDEA TAKE SINGULAR VERB</vt:lpstr>
      <vt:lpstr>If two singular subjects are different persons…..</vt:lpstr>
      <vt:lpstr>Each and every + noun take a singular verb</vt:lpstr>
      <vt:lpstr>Word forms of some, any, every,no take singular  verbs</vt:lpstr>
      <vt:lpstr>Noun phrases with neither/ either </vt:lpstr>
      <vt:lpstr>Singular subjects joined by certain connectors  take singular verb.( As well as, along with, together with, in addition to, accompanied by)</vt:lpstr>
      <vt:lpstr>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Concord Subject –Verb Agreement</dc:title>
  <dc:creator>Acer</dc:creator>
  <cp:lastModifiedBy>Dr C. R. Gurjar</cp:lastModifiedBy>
  <cp:revision>45</cp:revision>
  <dcterms:created xsi:type="dcterms:W3CDTF">2015-05-31T12:10:18Z</dcterms:created>
  <dcterms:modified xsi:type="dcterms:W3CDTF">2020-09-24T08:24:42Z</dcterms:modified>
</cp:coreProperties>
</file>